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8" r:id="rId5"/>
    <p:sldId id="257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0C5E822-EB1C-42F0-9FA4-01332DAF9E40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E0D49FC-94C3-4D4C-BFDA-3FFAD087F46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2098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Berlin Sans FB" panose="020E0602020502020306" pitchFamily="34" charset="0"/>
              </a:rPr>
              <a:t>Rules, Activities &amp; Siblings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733800"/>
            <a:ext cx="7924800" cy="17526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Berlin Sans FB" panose="020E0602020502020306" pitchFamily="34" charset="0"/>
              </a:rPr>
              <a:t>Erin </a:t>
            </a:r>
          </a:p>
          <a:p>
            <a:r>
              <a:rPr lang="en-US" sz="2400">
                <a:latin typeface="Berlin Sans FB" panose="020E0602020502020306" pitchFamily="34" charset="0"/>
              </a:rPr>
              <a:t>Brooklyn </a:t>
            </a:r>
            <a:r>
              <a:rPr lang="en-US" sz="2400" dirty="0">
                <a:latin typeface="Berlin Sans FB" panose="020E0602020502020306" pitchFamily="34" charset="0"/>
              </a:rPr>
              <a:t>Park Recreation &amp; Parks Department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506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438400"/>
            <a:ext cx="7848600" cy="3810000"/>
          </a:xfrm>
        </p:spPr>
        <p:txBody>
          <a:bodyPr/>
          <a:lstStyle/>
          <a:p>
            <a:r>
              <a:rPr lang="en-US" dirty="0">
                <a:latin typeface="Berlin Sans FB" panose="020E0602020502020306" pitchFamily="34" charset="0"/>
              </a:rPr>
              <a:t>Who is a safe adult to talk to in your neighborhood</a:t>
            </a:r>
          </a:p>
          <a:p>
            <a:r>
              <a:rPr lang="en-US" dirty="0">
                <a:latin typeface="Berlin Sans FB" panose="020E0602020502020306" pitchFamily="34" charset="0"/>
              </a:rPr>
              <a:t>Phone numbers</a:t>
            </a:r>
          </a:p>
          <a:p>
            <a:r>
              <a:rPr lang="en-US" dirty="0">
                <a:latin typeface="Berlin Sans FB" panose="020E0602020502020306" pitchFamily="34" charset="0"/>
              </a:rPr>
              <a:t>Who to call if…..</a:t>
            </a:r>
          </a:p>
          <a:p>
            <a:r>
              <a:rPr lang="en-US" dirty="0">
                <a:latin typeface="Berlin Sans FB" panose="020E0602020502020306" pitchFamily="34" charset="0"/>
              </a:rPr>
              <a:t>What to do if…..</a:t>
            </a:r>
          </a:p>
          <a:p>
            <a:r>
              <a:rPr lang="en-US" dirty="0">
                <a:latin typeface="Berlin Sans FB" panose="020E0602020502020306" pitchFamily="34" charset="0"/>
              </a:rPr>
              <a:t>What is your number, address &amp; location (landmark)</a:t>
            </a:r>
          </a:p>
          <a:p>
            <a:r>
              <a:rPr lang="en-US" dirty="0">
                <a:latin typeface="Berlin Sans FB" panose="020E0602020502020306" pitchFamily="34" charset="0"/>
              </a:rPr>
              <a:t>Where do your mom &amp; dad work (phone numbers)</a:t>
            </a:r>
          </a:p>
          <a:p>
            <a:r>
              <a:rPr lang="en-US" dirty="0">
                <a:latin typeface="Berlin Sans FB" panose="020E0602020502020306" pitchFamily="34" charset="0"/>
              </a:rPr>
              <a:t>Another emergency contact 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Berlin Sans FB" panose="020E0602020502020306" pitchFamily="34" charset="0"/>
              </a:rPr>
              <a:t>Staying Safe</a:t>
            </a:r>
          </a:p>
        </p:txBody>
      </p:sp>
      <p:pic>
        <p:nvPicPr>
          <p:cNvPr id="7171" name="Picture 3" descr="C:\Users\jodyl\AppData\Local\Microsoft\Windows\Temporary Internet Files\Content.IE5\NJUR02NA\Screenshot_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016759"/>
            <a:ext cx="1760938" cy="1380014"/>
          </a:xfrm>
          <a:prstGeom prst="rect">
            <a:avLst/>
          </a:prstGeom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183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362200"/>
            <a:ext cx="7772399" cy="3886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3:30 PM - Arrive Home</a:t>
            </a:r>
          </a:p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3:45 PM – Check in</a:t>
            </a:r>
          </a:p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4:00 PM - Have an approved snack</a:t>
            </a:r>
          </a:p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4:30 PM - Chores and/or Homework</a:t>
            </a:r>
          </a:p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5:15 PM - Free Time </a:t>
            </a:r>
          </a:p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6:00 PM - Mom and/or Dad Home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Why?? Benefits??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Berlin Sans FB" panose="020E0602020502020306" pitchFamily="34" charset="0"/>
              </a:rPr>
              <a:t>Sample Schedule</a:t>
            </a:r>
          </a:p>
        </p:txBody>
      </p:sp>
      <p:pic>
        <p:nvPicPr>
          <p:cNvPr id="5122" name="Picture 2" descr="C:\Users\jodyl\AppData\Local\Microsoft\Windows\Temporary Internet Files\Content.IE5\0FBAYY7S\OurSchedul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399" y="4191000"/>
            <a:ext cx="3545031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727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62200"/>
            <a:ext cx="8077199" cy="41148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>
                <a:latin typeface="Berlin Sans FB" panose="020E0602020502020306" pitchFamily="34" charset="0"/>
              </a:rPr>
              <a:t>Post the Rules where everyone can see them.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Communication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TV, movies, computer games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Homework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Friends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Outside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Foods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Activities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Appliances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Chores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Schedule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Berlin Sans FB" panose="020E0602020502020306" pitchFamily="34" charset="0"/>
              </a:rPr>
              <a:t>Ground Rules</a:t>
            </a:r>
          </a:p>
        </p:txBody>
      </p:sp>
      <p:pic>
        <p:nvPicPr>
          <p:cNvPr id="6147" name="Picture 3" descr="C:\Users\jodyl\AppData\Local\Microsoft\Windows\Temporary Internet Files\Content.IE5\NJUR02NA\Follow-the-rule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124200"/>
            <a:ext cx="3009900" cy="300990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816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320509"/>
            <a:ext cx="8001000" cy="3755496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Berlin Sans FB" panose="020E0602020502020306" pitchFamily="34" charset="0"/>
              </a:rPr>
              <a:t>Read a book or magazine</a:t>
            </a:r>
          </a:p>
          <a:p>
            <a:r>
              <a:rPr lang="en-US" dirty="0">
                <a:latin typeface="Berlin Sans FB" panose="020E0602020502020306" pitchFamily="34" charset="0"/>
              </a:rPr>
              <a:t>Work on a hobby or try a new one</a:t>
            </a:r>
          </a:p>
          <a:p>
            <a:r>
              <a:rPr lang="en-US" dirty="0">
                <a:latin typeface="Berlin Sans FB" panose="020E0602020502020306" pitchFamily="34" charset="0"/>
              </a:rPr>
              <a:t>Listen to music, practice your instrument</a:t>
            </a:r>
          </a:p>
          <a:p>
            <a:r>
              <a:rPr lang="en-US" dirty="0">
                <a:latin typeface="Berlin Sans FB" panose="020E0602020502020306" pitchFamily="34" charset="0"/>
              </a:rPr>
              <a:t>Phone a friend, Skype</a:t>
            </a:r>
          </a:p>
          <a:p>
            <a:r>
              <a:rPr lang="en-US" dirty="0">
                <a:latin typeface="Berlin Sans FB" panose="020E0602020502020306" pitchFamily="34" charset="0"/>
              </a:rPr>
              <a:t>Color, draw, write, paint</a:t>
            </a:r>
          </a:p>
          <a:p>
            <a:r>
              <a:rPr lang="en-US" dirty="0">
                <a:latin typeface="Berlin Sans FB" panose="020E0602020502020306" pitchFamily="34" charset="0"/>
              </a:rPr>
              <a:t>Snacks</a:t>
            </a:r>
          </a:p>
          <a:p>
            <a:r>
              <a:rPr lang="en-US" dirty="0">
                <a:latin typeface="Berlin Sans FB" panose="020E0602020502020306" pitchFamily="34" charset="0"/>
              </a:rPr>
              <a:t>Take a nap</a:t>
            </a:r>
          </a:p>
          <a:p>
            <a:r>
              <a:rPr lang="en-US" dirty="0">
                <a:latin typeface="Berlin Sans FB" panose="020E0602020502020306" pitchFamily="34" charset="0"/>
              </a:rPr>
              <a:t>Siblings</a:t>
            </a:r>
          </a:p>
          <a:p>
            <a:r>
              <a:rPr lang="en-US" dirty="0">
                <a:latin typeface="Berlin Sans FB" panose="020E0602020502020306" pitchFamily="34" charset="0"/>
              </a:rPr>
              <a:t>Cell phone, internet, TV, video games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Berlin Sans FB" panose="020E0602020502020306" pitchFamily="34" charset="0"/>
              </a:rPr>
              <a:t>Activities</a:t>
            </a:r>
          </a:p>
        </p:txBody>
      </p:sp>
      <p:pic>
        <p:nvPicPr>
          <p:cNvPr id="4100" name="Picture 4" descr="C:\Users\jodyl\AppData\Local\Microsoft\Windows\Temporary Internet Files\Content.IE5\3LVZ7EN2\syllable_graphic_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819399"/>
            <a:ext cx="2590800" cy="2606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774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590800"/>
            <a:ext cx="7789333" cy="3858948"/>
          </a:xfrm>
        </p:spPr>
        <p:txBody>
          <a:bodyPr/>
          <a:lstStyle/>
          <a:p>
            <a:r>
              <a:rPr lang="en-US" dirty="0">
                <a:latin typeface="Berlin Sans FB" panose="020E0602020502020306" pitchFamily="34" charset="0"/>
              </a:rPr>
              <a:t>Should be at least 12-13, but decision based on parents judgement.</a:t>
            </a:r>
          </a:p>
          <a:p>
            <a:r>
              <a:rPr lang="en-US" dirty="0">
                <a:latin typeface="Berlin Sans FB" panose="020E0602020502020306" pitchFamily="34" charset="0"/>
              </a:rPr>
              <a:t>How do you feel? Anxiety?</a:t>
            </a:r>
          </a:p>
          <a:p>
            <a:r>
              <a:rPr lang="en-US" dirty="0">
                <a:latin typeface="Berlin Sans FB" panose="020E0602020502020306" pitchFamily="34" charset="0"/>
              </a:rPr>
              <a:t>Handle serious or stressful situations?</a:t>
            </a:r>
          </a:p>
          <a:p>
            <a:r>
              <a:rPr lang="en-US" dirty="0">
                <a:latin typeface="Berlin Sans FB" panose="020E0602020502020306" pitchFamily="34" charset="0"/>
              </a:rPr>
              <a:t>Activities happening?</a:t>
            </a:r>
          </a:p>
          <a:p>
            <a:r>
              <a:rPr lang="en-US" dirty="0">
                <a:latin typeface="Berlin Sans FB" panose="020E0602020502020306" pitchFamily="34" charset="0"/>
              </a:rPr>
              <a:t>Where will parents be?</a:t>
            </a:r>
          </a:p>
          <a:p>
            <a:r>
              <a:rPr lang="en-US" dirty="0">
                <a:latin typeface="Berlin Sans FB" panose="020E0602020502020306" pitchFamily="34" charset="0"/>
              </a:rPr>
              <a:t>When will they be home?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Berlin Sans FB" panose="020E0602020502020306" pitchFamily="34" charset="0"/>
              </a:rPr>
              <a:t>Weeknights/Weekends</a:t>
            </a:r>
          </a:p>
        </p:txBody>
      </p:sp>
      <p:pic>
        <p:nvPicPr>
          <p:cNvPr id="3074" name="Picture 2" descr="C:\Users\jodyl\AppData\Local\Microsoft\Windows\Temporary Internet Files\Content.IE5\5R5VOZKM\have-a-good-weekend-0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429000"/>
            <a:ext cx="2755900" cy="2645664"/>
          </a:xfrm>
          <a:prstGeom prst="rect">
            <a:avLst/>
          </a:prstGeom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304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057400"/>
            <a:ext cx="8305799" cy="4343400"/>
          </a:xfrm>
        </p:spPr>
        <p:txBody>
          <a:bodyPr>
            <a:noAutofit/>
          </a:bodyPr>
          <a:lstStyle/>
          <a:p>
            <a:r>
              <a:rPr lang="en-US" sz="2100" dirty="0">
                <a:latin typeface="Berlin Sans FB" panose="020E0602020502020306" pitchFamily="34" charset="0"/>
              </a:rPr>
              <a:t>Sibling rivalry-what is it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What about your family?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Home Alone with siblings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Why are you fighting? - tired, hungry, frustrated, annoyed?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Compromise possible?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Under 6 – siblings not developmentally able to reason-diversion tactic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Good role model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Ask, don’t tell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Competition 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Settle without tattling </a:t>
            </a:r>
          </a:p>
          <a:p>
            <a:r>
              <a:rPr lang="en-US" sz="2100" dirty="0">
                <a:latin typeface="Berlin Sans FB" panose="020E0602020502020306" pitchFamily="34" charset="0"/>
              </a:rPr>
              <a:t>Walking away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Berlin Sans FB" panose="020E0602020502020306" pitchFamily="34" charset="0"/>
              </a:rPr>
              <a:t>Siblings</a:t>
            </a:r>
          </a:p>
        </p:txBody>
      </p:sp>
      <p:pic>
        <p:nvPicPr>
          <p:cNvPr id="2051" name="Picture 3" descr="C:\Users\jodyl\AppData\Local\Microsoft\Windows\Temporary Internet Files\Content.IE5\S9Z80JBF\Spear_367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219200"/>
            <a:ext cx="2159000" cy="199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jodyl\AppData\Local\Microsoft\Windows\Temporary Internet Files\Content.IE5\0FBAYY7S\123px-Mario_And_Luigi_-_Siblings_Day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724400"/>
            <a:ext cx="15621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1770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Berlin Sans FB" panose="020E0602020502020306" pitchFamily="34" charset="0"/>
              </a:rPr>
              <a:t>Questions?</a:t>
            </a:r>
          </a:p>
        </p:txBody>
      </p:sp>
      <p:pic>
        <p:nvPicPr>
          <p:cNvPr id="1026" name="Picture 2" descr="C:\Users\jodyl\AppData\Local\Microsoft\Windows\Temporary Internet Files\Content.IE5\NJUR02NA\questions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90800"/>
            <a:ext cx="4339545" cy="3276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110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366</TotalTime>
  <Words>280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Berlin Sans FB</vt:lpstr>
      <vt:lpstr>Candara</vt:lpstr>
      <vt:lpstr>Symbol</vt:lpstr>
      <vt:lpstr>Waveform</vt:lpstr>
      <vt:lpstr>Rules, Activities &amp; Siblings</vt:lpstr>
      <vt:lpstr>Staying Safe</vt:lpstr>
      <vt:lpstr>Sample Schedule</vt:lpstr>
      <vt:lpstr>Ground Rules</vt:lpstr>
      <vt:lpstr>Activities</vt:lpstr>
      <vt:lpstr>Weeknights/Weekends</vt:lpstr>
      <vt:lpstr>Siblings</vt:lpstr>
      <vt:lpstr>Questions?</vt:lpstr>
    </vt:vector>
  </TitlesOfParts>
  <Company>City of Brooklyn 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Responsibilities, Fun Activities &amp; Sibling Arguments</dc:title>
  <dc:creator>Jody Lagerquist</dc:creator>
  <cp:lastModifiedBy>Kimberly Czapar</cp:lastModifiedBy>
  <cp:revision>15</cp:revision>
  <dcterms:created xsi:type="dcterms:W3CDTF">2016-08-18T16:40:27Z</dcterms:created>
  <dcterms:modified xsi:type="dcterms:W3CDTF">2020-06-17T18:21:58Z</dcterms:modified>
</cp:coreProperties>
</file>